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66" r:id="rId10"/>
    <p:sldId id="265" r:id="rId11"/>
    <p:sldId id="258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7C69B1-3615-4A92-9CF6-940DA679AC0B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C2A169-828D-479C-A273-E49A86231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834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8DC4C8-DAAA-499A-83BD-2CE5A1C7EAE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276AF4-E20F-4F86-B331-DD728F14D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170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E289-DF32-431F-84E8-A93B19E3367B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7769F-AA34-4D03-AD8D-43BC2947F0C9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ACDDE-18B0-4E25-88CE-21EA7A566A47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EC65D-EC84-4FAE-BFE9-F336294079FC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B0796A-B0D0-4428-A2B6-628F01F983B5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29D86-99A3-41D5-818B-65D87FDA1395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6264C-3B69-42AC-9836-01F7B8E7F1C7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AF061-D9D8-46D0-9FFC-921091BAF38B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0F31D7-D269-4AEA-9F9E-8FE474DC9435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03E91-19CC-47F9-8A04-DFE9DAD2E7AD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58F99-CA2F-430B-81E7-ABAAC99B0B1D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C342CF-EAAD-42E5-BB18-A7BBB9A38F8C}" type="datetime1">
              <a:rPr lang="en-US" smtClean="0"/>
              <a:pPr/>
              <a:t>12/16/2016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18C3A7-47E8-4E51-B3F6-9726479F4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Conditional Voter Registration (CVR)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7406640" cy="17526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ctr"/>
            <a:r>
              <a:rPr lang="en-US" sz="3200" dirty="0" smtClean="0"/>
              <a:t>CACEO New Law Workshop</a:t>
            </a:r>
          </a:p>
          <a:p>
            <a:pPr algn="ctr"/>
            <a:r>
              <a:rPr lang="en-US" sz="3200" dirty="0" smtClean="0"/>
              <a:t>Secretary of State Auditorium</a:t>
            </a:r>
          </a:p>
          <a:p>
            <a:pPr algn="ctr"/>
            <a:r>
              <a:rPr lang="en-US" sz="3200" dirty="0" smtClean="0"/>
              <a:t>December 16,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7314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Secretary of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dirty="0" smtClean="0"/>
              <a:t>Issue a CCROV in January 2017</a:t>
            </a:r>
          </a:p>
          <a:p>
            <a:pPr marL="457200" lvl="1" indent="0">
              <a:buNone/>
            </a:pPr>
            <a:r>
              <a:rPr lang="en-US" dirty="0" smtClean="0"/>
              <a:t>- </a:t>
            </a:r>
            <a:r>
              <a:rPr lang="en-US" sz="3300" dirty="0" smtClean="0"/>
              <a:t>Outline the laws and duties</a:t>
            </a:r>
          </a:p>
          <a:p>
            <a:pPr marL="457200" lvl="1" indent="0">
              <a:buNone/>
            </a:pPr>
            <a:r>
              <a:rPr lang="en-US" sz="3300" dirty="0" smtClean="0"/>
              <a:t>- Attach the CACEO CVR Committee’s FAQs</a:t>
            </a:r>
          </a:p>
          <a:p>
            <a:pPr marL="457200" lvl="1" indent="0">
              <a:buNone/>
            </a:pPr>
            <a:endParaRPr lang="en-US" sz="1400" dirty="0"/>
          </a:p>
          <a:p>
            <a:pPr marL="514350" indent="-457200"/>
            <a:r>
              <a:rPr lang="en-US" sz="3500" dirty="0" smtClean="0"/>
              <a:t>Stay in contact with the counties who are implementing CVR in 2017 as they prepare for and conduct their elections</a:t>
            </a:r>
          </a:p>
          <a:p>
            <a:pPr marL="57150" indent="0">
              <a:buNone/>
            </a:pPr>
            <a:endParaRPr lang="en-US" sz="1400" dirty="0" smtClean="0"/>
          </a:p>
          <a:p>
            <a:pPr marL="514350" indent="-457200"/>
            <a:r>
              <a:rPr lang="en-US" sz="3500" dirty="0" smtClean="0"/>
              <a:t>Work with </a:t>
            </a:r>
            <a:r>
              <a:rPr lang="en-US" sz="3500" dirty="0" err="1" smtClean="0"/>
              <a:t>VoteCal</a:t>
            </a:r>
            <a:r>
              <a:rPr lang="en-US" sz="3500" dirty="0"/>
              <a:t> </a:t>
            </a:r>
            <a:r>
              <a:rPr lang="en-US" sz="3500" dirty="0" smtClean="0"/>
              <a:t>on the next phases of CVR and vote center implementation</a:t>
            </a:r>
          </a:p>
          <a:p>
            <a:pPr marL="57150" indent="0">
              <a:buNone/>
            </a:pPr>
            <a:endParaRPr lang="en-US" sz="1400" dirty="0"/>
          </a:p>
          <a:p>
            <a:pPr marL="514350" indent="-457200"/>
            <a:r>
              <a:rPr lang="en-US" sz="3500" dirty="0" smtClean="0"/>
              <a:t>If necessary, seek amendments to the Elections Code</a:t>
            </a:r>
          </a:p>
          <a:p>
            <a:pPr marL="5715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0533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Elections 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457200" indent="-457200"/>
            <a:r>
              <a:rPr lang="en-US" dirty="0" smtClean="0"/>
              <a:t>CVR is found in Elections Code sections 2170 through 2173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6591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can field questions after </a:t>
            </a:r>
            <a:r>
              <a:rPr lang="en-US" dirty="0" err="1" smtClean="0"/>
              <a:t>VoteCal’s</a:t>
            </a:r>
            <a:r>
              <a:rPr lang="en-US" dirty="0" smtClean="0"/>
              <a:t> presentation </a:t>
            </a:r>
          </a:p>
          <a:p>
            <a:endParaRPr lang="en-US" dirty="0"/>
          </a:p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957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CVR was </a:t>
            </a:r>
            <a:r>
              <a:rPr lang="en-US" dirty="0"/>
              <a:t>enacted in 2012, to be operative on the January 1</a:t>
            </a:r>
            <a:r>
              <a:rPr lang="en-US" baseline="30000" dirty="0"/>
              <a:t>st</a:t>
            </a:r>
            <a:r>
              <a:rPr lang="en-US" dirty="0"/>
              <a:t> after the certification of a statewide voter registration </a:t>
            </a:r>
            <a:r>
              <a:rPr lang="en-US" dirty="0" smtClean="0"/>
              <a:t>database</a:t>
            </a:r>
          </a:p>
          <a:p>
            <a:endParaRPr lang="en-US" dirty="0" smtClean="0"/>
          </a:p>
          <a:p>
            <a:pPr marL="457200" indent="-457200"/>
            <a:r>
              <a:rPr lang="en-US" dirty="0" err="1" smtClean="0"/>
              <a:t>VoteCal</a:t>
            </a:r>
            <a:r>
              <a:rPr lang="en-US" dirty="0" smtClean="0"/>
              <a:t> was </a:t>
            </a:r>
            <a:r>
              <a:rPr lang="en-US" dirty="0"/>
              <a:t>certified </a:t>
            </a:r>
            <a:r>
              <a:rPr lang="en-US" dirty="0" smtClean="0"/>
              <a:t>September 2016</a:t>
            </a:r>
          </a:p>
          <a:p>
            <a:endParaRPr lang="en-US" dirty="0" smtClean="0"/>
          </a:p>
          <a:p>
            <a:pPr marL="457200" indent="-457200"/>
            <a:r>
              <a:rPr lang="en-US" dirty="0" smtClean="0"/>
              <a:t>CVR </a:t>
            </a:r>
            <a:r>
              <a:rPr lang="en-US" dirty="0"/>
              <a:t>will be operative as of January 1, </a:t>
            </a:r>
            <a:r>
              <a:rPr lang="en-US" dirty="0" smtClean="0"/>
              <a:t>2017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61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What Is </a:t>
            </a:r>
            <a:r>
              <a:rPr lang="en-US" dirty="0"/>
              <a:t>I</a:t>
            </a:r>
            <a:r>
              <a:rPr lang="en-US" dirty="0" smtClean="0"/>
              <a:t>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smtClean="0"/>
              <a:t>A </a:t>
            </a:r>
            <a:r>
              <a:rPr lang="en-US" sz="3000" dirty="0"/>
              <a:t>properly executed affidavit of registration that is </a:t>
            </a:r>
            <a:r>
              <a:rPr lang="en-US" sz="3000" b="1" dirty="0"/>
              <a:t>delivered by a registrant </a:t>
            </a:r>
            <a:r>
              <a:rPr lang="en-US" sz="3000" dirty="0"/>
              <a:t>to </a:t>
            </a:r>
            <a:r>
              <a:rPr lang="en-US" sz="3000" dirty="0" smtClean="0"/>
              <a:t>a </a:t>
            </a:r>
            <a:r>
              <a:rPr lang="en-US" sz="3000" dirty="0"/>
              <a:t>county elections official </a:t>
            </a:r>
            <a:r>
              <a:rPr lang="en-US" sz="3000" dirty="0" smtClean="0"/>
              <a:t>during the period of E-14 through and including Election Day.  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3000" dirty="0" smtClean="0"/>
              <a:t>The registration is deemed effective once the county elections official processes the affidavit, determines the registrant’s eligibility to register, and validates the registrant’s information before or during the canvass period.</a:t>
            </a:r>
          </a:p>
          <a:p>
            <a:pPr marL="0" indent="0">
              <a:buNone/>
            </a:pPr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17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processing of a CVR shall be processed as a “regular” registration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A CVR voter can cast a CVR provisional ballot during the period of E-14 through and including Election Day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CVR provisional </a:t>
            </a:r>
            <a:r>
              <a:rPr lang="en-US" dirty="0"/>
              <a:t>ballots </a:t>
            </a:r>
            <a:r>
              <a:rPr lang="en-US" dirty="0" smtClean="0"/>
              <a:t>are subject </a:t>
            </a:r>
            <a:r>
              <a:rPr lang="en-US" dirty="0"/>
              <a:t>to the same requirements as other provisional </a:t>
            </a:r>
            <a:r>
              <a:rPr lang="en-US" dirty="0" smtClean="0"/>
              <a:t>ballots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490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Monterey County will conduct a municipal election on January 24, 2017</a:t>
            </a:r>
          </a:p>
          <a:p>
            <a:endParaRPr lang="en-US" dirty="0" smtClean="0"/>
          </a:p>
          <a:p>
            <a:r>
              <a:rPr lang="en-US" dirty="0" smtClean="0"/>
              <a:t>Los </a:t>
            </a:r>
            <a:r>
              <a:rPr lang="en-US" dirty="0"/>
              <a:t>Angeles </a:t>
            </a:r>
            <a:r>
              <a:rPr lang="en-US" dirty="0" smtClean="0"/>
              <a:t>County will conduct </a:t>
            </a:r>
            <a:r>
              <a:rPr lang="en-US" dirty="0"/>
              <a:t>a </a:t>
            </a:r>
            <a:r>
              <a:rPr lang="en-US" dirty="0" smtClean="0"/>
              <a:t>special election for a congressional vacancy in early 2017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will be </a:t>
            </a:r>
            <a:r>
              <a:rPr lang="en-US" dirty="0" smtClean="0"/>
              <a:t>among the </a:t>
            </a:r>
            <a:r>
              <a:rPr lang="en-US" dirty="0"/>
              <a:t>first </a:t>
            </a:r>
            <a:r>
              <a:rPr lang="en-US" dirty="0" smtClean="0"/>
              <a:t>elections </a:t>
            </a:r>
            <a:r>
              <a:rPr lang="en-US" dirty="0"/>
              <a:t>in California using </a:t>
            </a:r>
            <a:r>
              <a:rPr lang="en-US" dirty="0" smtClean="0"/>
              <a:t>CVR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4658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 | County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 </a:t>
            </a:r>
            <a:r>
              <a:rPr lang="en-US" dirty="0"/>
              <a:t>affidavits, </a:t>
            </a:r>
            <a:r>
              <a:rPr lang="en-US" dirty="0" smtClean="0"/>
              <a:t>determine </a:t>
            </a:r>
            <a:r>
              <a:rPr lang="en-US" dirty="0"/>
              <a:t>the registrant’s eligibility to register, and </a:t>
            </a:r>
            <a:r>
              <a:rPr lang="en-US" dirty="0" smtClean="0"/>
              <a:t>attempt </a:t>
            </a:r>
            <a:r>
              <a:rPr lang="en-US" dirty="0"/>
              <a:t>to validate the registrant’s information before or during the canvass </a:t>
            </a:r>
            <a:r>
              <a:rPr lang="en-US" dirty="0" smtClean="0"/>
              <a:t>period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dirty="0" smtClean="0"/>
              <a:t>Provide CVR and </a:t>
            </a:r>
            <a:r>
              <a:rPr lang="en-US" dirty="0"/>
              <a:t>provisional voting at all permanent offices of the county elections official in the </a:t>
            </a:r>
            <a:r>
              <a:rPr lang="en-US" dirty="0" smtClean="0"/>
              <a:t>county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dirty="0" smtClean="0"/>
              <a:t>May offer CVR and provisional voting at satellite offices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338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CVR | County Duties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Update </a:t>
            </a:r>
            <a:r>
              <a:rPr lang="en-US" dirty="0" err="1" smtClean="0"/>
              <a:t>VoteCal</a:t>
            </a:r>
            <a:r>
              <a:rPr lang="en-US" dirty="0" smtClean="0"/>
              <a:t>/EMS</a:t>
            </a:r>
          </a:p>
          <a:p>
            <a:pPr marL="457200" lvl="1" indent="0">
              <a:buNone/>
            </a:pPr>
            <a:r>
              <a:rPr lang="en-US" dirty="0" smtClean="0"/>
              <a:t>- CVR registrations</a:t>
            </a:r>
          </a:p>
          <a:p>
            <a:pPr marL="457200" lvl="1" indent="0">
              <a:buNone/>
            </a:pPr>
            <a:r>
              <a:rPr lang="en-US" dirty="0" smtClean="0"/>
              <a:t>- “Acceptance” of a CVR provisional ballot</a:t>
            </a:r>
          </a:p>
          <a:p>
            <a:pPr marL="457200" lvl="1" indent="0">
              <a:buNone/>
            </a:pPr>
            <a:r>
              <a:rPr lang="en-US" dirty="0" smtClean="0"/>
              <a:t>- Voter history</a:t>
            </a:r>
          </a:p>
          <a:p>
            <a:pPr marL="457200" lvl="1" indent="0">
              <a:buNone/>
            </a:pPr>
            <a:endParaRPr lang="en-US" sz="2200" dirty="0"/>
          </a:p>
          <a:p>
            <a:pPr marL="514350" indent="-457200"/>
            <a:r>
              <a:rPr lang="en-US" dirty="0" smtClean="0"/>
              <a:t>Voter Fraud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If it appears that a registrant may have committed fraud within the meaning of Section 18560, the elections official shall immediately notify in writing both the district attorney and the Secretary of State.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126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CVR | CACEO CVR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committee met over the course of several years to contemplate the law and a multitude of scenarios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Ultimately drafted FAQs relating to CVR in general, the issuance of CVR provisional ballots, and CVR provisional ballot return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Thank you for all of your time and effort! 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136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CVR | Business Process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committee worked tirelessly with the </a:t>
            </a:r>
            <a:r>
              <a:rPr lang="en-US" dirty="0" err="1" smtClean="0"/>
              <a:t>VoteCal</a:t>
            </a:r>
            <a:r>
              <a:rPr lang="en-US" dirty="0" smtClean="0"/>
              <a:t> team to create the business processes</a:t>
            </a:r>
          </a:p>
          <a:p>
            <a:endParaRPr lang="en-US" sz="2000" dirty="0" smtClean="0"/>
          </a:p>
          <a:p>
            <a:r>
              <a:rPr lang="en-US" dirty="0" smtClean="0"/>
              <a:t>Worked collaboratively with the </a:t>
            </a:r>
            <a:r>
              <a:rPr lang="en-US" dirty="0" err="1" smtClean="0"/>
              <a:t>VoteCal</a:t>
            </a:r>
            <a:r>
              <a:rPr lang="en-US" dirty="0" smtClean="0"/>
              <a:t> team to finalize the CVR guidance document</a:t>
            </a:r>
          </a:p>
          <a:p>
            <a:endParaRPr lang="en-US" sz="2000" dirty="0"/>
          </a:p>
          <a:p>
            <a:r>
              <a:rPr lang="en-US" dirty="0"/>
              <a:t>Thank you for all of your time and </a:t>
            </a:r>
            <a:r>
              <a:rPr lang="en-US" dirty="0" smtClean="0"/>
              <a:t>effort!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C3A7-47E8-4E51-B3F6-9726479F4BC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5196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156</TotalTime>
  <Words>532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Conditional Voter Registration (CVR)</vt:lpstr>
      <vt:lpstr>CVR | In General</vt:lpstr>
      <vt:lpstr>CVR | What Is It?</vt:lpstr>
      <vt:lpstr>CVR | How It Works</vt:lpstr>
      <vt:lpstr>CVR | In Action</vt:lpstr>
      <vt:lpstr>CVR | County Duties</vt:lpstr>
      <vt:lpstr>CVR | County Duties (cont’d)</vt:lpstr>
      <vt:lpstr>CVR | CACEO CVR Committee</vt:lpstr>
      <vt:lpstr>CVR | Business Process Committee</vt:lpstr>
      <vt:lpstr>CVR | Secretary of State</vt:lpstr>
      <vt:lpstr>CVR | Elections Code </vt:lpstr>
      <vt:lpstr>CVR | Questions </vt:lpstr>
    </vt:vector>
  </TitlesOfParts>
  <Company>CA Secretary of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Voter Registration (CVR)</dc:title>
  <dc:creator>Delucchi, Rachelle</dc:creator>
  <cp:lastModifiedBy>clk001</cp:lastModifiedBy>
  <cp:revision>26</cp:revision>
  <cp:lastPrinted>2016-12-16T00:09:20Z</cp:lastPrinted>
  <dcterms:created xsi:type="dcterms:W3CDTF">2016-12-14T22:31:44Z</dcterms:created>
  <dcterms:modified xsi:type="dcterms:W3CDTF">2016-12-17T01:13:04Z</dcterms:modified>
</cp:coreProperties>
</file>